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1" r:id="rId1"/>
  </p:sldMasterIdLst>
  <p:notesMasterIdLst>
    <p:notesMasterId r:id="rId16"/>
  </p:notesMasterIdLst>
  <p:handoutMasterIdLst>
    <p:handoutMasterId r:id="rId17"/>
  </p:handoutMasterIdLst>
  <p:sldIdLst>
    <p:sldId id="317" r:id="rId2"/>
    <p:sldId id="337" r:id="rId3"/>
    <p:sldId id="339" r:id="rId4"/>
    <p:sldId id="348" r:id="rId5"/>
    <p:sldId id="340" r:id="rId6"/>
    <p:sldId id="347" r:id="rId7"/>
    <p:sldId id="334" r:id="rId8"/>
    <p:sldId id="345" r:id="rId9"/>
    <p:sldId id="344" r:id="rId10"/>
    <p:sldId id="346" r:id="rId11"/>
    <p:sldId id="342" r:id="rId12"/>
    <p:sldId id="338" r:id="rId13"/>
    <p:sldId id="349" r:id="rId14"/>
    <p:sldId id="343" r:id="rId15"/>
  </p:sldIdLst>
  <p:sldSz cx="9144000" cy="6858000" type="screen4x3"/>
  <p:notesSz cx="7077075" cy="9385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800000"/>
    <a:srgbClr val="0000FF"/>
    <a:srgbClr val="190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37" autoAdjust="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7089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7089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r">
              <a:defRPr sz="1200"/>
            </a:lvl1pPr>
          </a:lstStyle>
          <a:p>
            <a:fld id="{0ABE268F-E01C-4DF2-848F-A24D6A13939A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4407"/>
            <a:ext cx="3066733" cy="470894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914407"/>
            <a:ext cx="3066733" cy="470894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r">
              <a:defRPr sz="1200"/>
            </a:lvl1pPr>
          </a:lstStyle>
          <a:p>
            <a:fld id="{14F77AD0-038C-4261-9A40-82787960C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940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26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26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A661082-E587-4A73-BD26-D49DC1C611FC}" type="datetimeFigureOut">
              <a:rPr lang="en-US"/>
              <a:pPr>
                <a:defRPr/>
              </a:pPr>
              <a:t>10/13/2015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703263"/>
            <a:ext cx="4692650" cy="3519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64" tIns="47032" rIns="94064" bIns="4703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8018"/>
            <a:ext cx="5661660" cy="4223385"/>
          </a:xfrm>
          <a:prstGeom prst="rect">
            <a:avLst/>
          </a:prstGeom>
        </p:spPr>
        <p:txBody>
          <a:bodyPr vert="horz" lIns="94064" tIns="47032" rIns="94064" bIns="4703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6"/>
            <a:ext cx="3066733" cy="46926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914406"/>
            <a:ext cx="3066733" cy="46926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BFE7972-555C-4B8A-9AC8-7E98CE7FDF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248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FE7972-555C-4B8A-9AC8-7E98CE7FDFE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918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3190E28-33BC-47C3-BB21-A4200D7198D2}" type="datetimeFigureOut">
              <a:rPr lang="en-US"/>
              <a:pPr>
                <a:defRPr/>
              </a:pPr>
              <a:t>10/13/2015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7CF8105-F80A-4B58-B81D-95D663A98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AB5F2-E15D-450D-BFFB-FAD50D7879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1000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6B5D3A4-C93F-4309-B2F4-060E2D32EF66}" type="datetimeFigureOut">
              <a:rPr lang="en-US"/>
              <a:pPr>
                <a:defRPr/>
              </a:pPr>
              <a:t>10/13/2015</a:t>
            </a:fld>
            <a:endParaRPr lang="en-US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276B7F4B-13B5-4522-9B37-2C8F848A2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</p:sldLayoutIdLst>
  <p:transition spd="med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0" y="304800"/>
            <a:ext cx="3200400" cy="3810000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16387" name="Picture 4" descr="Laura_Lander_Hall_wallpaper_-_m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638800" y="304800"/>
            <a:ext cx="337661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Lander University QEP Committee Report </a:t>
            </a:r>
          </a:p>
          <a:p>
            <a:pPr algn="ctr" eaLnBrk="0" hangingPunct="0">
              <a:defRPr/>
            </a:pPr>
            <a:r>
              <a:rPr lang="en-US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</a:t>
            </a:r>
          </a:p>
          <a:p>
            <a:pPr algn="ctr" eaLnBrk="0" hangingPunct="0">
              <a:defRPr/>
            </a:pPr>
            <a:endParaRPr lang="en-US" sz="1200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ctr" eaLnBrk="0" hangingPunct="0">
              <a:defRPr/>
            </a:pPr>
            <a:r>
              <a:rPr lang="en-US" sz="1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October 14, 2015</a:t>
            </a:r>
          </a:p>
          <a:p>
            <a:pPr eaLnBrk="0" hangingPunct="0">
              <a:defRPr/>
            </a:pPr>
            <a:endParaRPr lang="en-US" sz="12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ctr" eaLnBrk="0" hangingPunct="0">
              <a:defRPr/>
            </a:pPr>
            <a:r>
              <a:rPr lang="en-US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Committee Chair</a:t>
            </a:r>
            <a:endParaRPr lang="en-US" i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ctr" eaLnBrk="0" hangingPunct="0">
              <a:defRPr/>
            </a:pP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Jim Colbert</a:t>
            </a:r>
            <a:endParaRPr lang="en-US" sz="1200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16406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Rectangle 2"/>
          <p:cNvSpPr>
            <a:spLocks noGrp="1"/>
          </p:cNvSpPr>
          <p:nvPr>
            <p:ph type="ctrTitle" idx="4294967295"/>
          </p:nvPr>
        </p:nvSpPr>
        <p:spPr bwMode="auto">
          <a:xfrm>
            <a:off x="2438400" y="381000"/>
            <a:ext cx="6705600" cy="800244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QEP White Papers</a:t>
            </a:r>
          </a:p>
        </p:txBody>
      </p:sp>
      <p:sp>
        <p:nvSpPr>
          <p:cNvPr id="62470" name="Rectangle 3"/>
          <p:cNvSpPr>
            <a:spLocks noGrp="1"/>
          </p:cNvSpPr>
          <p:nvPr>
            <p:ph type="subTitle" idx="4294967295"/>
          </p:nvPr>
        </p:nvSpPr>
        <p:spPr>
          <a:xfrm>
            <a:off x="2424629" y="1524000"/>
            <a:ext cx="6553200" cy="51054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Gill Sans MT" pitchFamily="34" charset="0"/>
              </a:rPr>
              <a:t>First-Year Experience Proposal: Bearcat Link (BLINK)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Gill Sans MT" pitchFamily="34" charset="0"/>
              </a:rPr>
              <a:t>Lander Enhanced Advising Program (LEAP)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Gill Sans MT" pitchFamily="34" charset="0"/>
              </a:rPr>
              <a:t>Center for Excellence in Teaching and Learning (CETL)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Gill Sans MT" pitchFamily="34" charset="0"/>
              </a:rPr>
              <a:t>Center for Integrative Studies (CIS)</a:t>
            </a:r>
          </a:p>
        </p:txBody>
      </p:sp>
      <p:pic>
        <p:nvPicPr>
          <p:cNvPr id="15" name="Picture 14" descr="logo_and_workmark_15deg_tan.gif"/>
          <p:cNvPicPr>
            <a:picLocks noChangeAspect="1"/>
          </p:cNvPicPr>
          <p:nvPr/>
        </p:nvPicPr>
        <p:blipFill>
          <a:blip r:embed="rId2" cstate="print"/>
          <a:srcRect r="81203"/>
          <a:stretch>
            <a:fillRect/>
          </a:stretch>
        </p:blipFill>
        <p:spPr>
          <a:xfrm>
            <a:off x="228600" y="152400"/>
            <a:ext cx="1717675" cy="1719263"/>
          </a:xfrm>
          <a:prstGeom prst="rect">
            <a:avLst/>
          </a:prstGeom>
          <a:effectLst>
            <a:outerShdw blurRad="25400" dist="12700" dir="7200000" algn="tl" rotWithShape="0">
              <a:prstClr val="black">
                <a:alpha val="37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18478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logo_and_workmark_15deg_tan.gif"/>
          <p:cNvPicPr>
            <a:picLocks noChangeAspect="1"/>
          </p:cNvPicPr>
          <p:nvPr/>
        </p:nvPicPr>
        <p:blipFill>
          <a:blip r:embed="rId3" cstate="print"/>
          <a:srcRect r="81203"/>
          <a:stretch>
            <a:fillRect/>
          </a:stretch>
        </p:blipFill>
        <p:spPr>
          <a:xfrm>
            <a:off x="228600" y="152400"/>
            <a:ext cx="1717675" cy="1719263"/>
          </a:xfrm>
          <a:prstGeom prst="rect">
            <a:avLst/>
          </a:prstGeom>
          <a:effectLst>
            <a:outerShdw blurRad="25400" dist="12700" dir="7200000" algn="tl" rotWithShape="0">
              <a:prstClr val="black">
                <a:alpha val="37000"/>
              </a:prstClr>
            </a:outerShdw>
          </a:effec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280432"/>
              </p:ext>
            </p:extLst>
          </p:nvPr>
        </p:nvGraphicFramePr>
        <p:xfrm>
          <a:off x="228600" y="228598"/>
          <a:ext cx="8686797" cy="64007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87013"/>
                <a:gridCol w="824946"/>
                <a:gridCol w="824946"/>
                <a:gridCol w="824946"/>
                <a:gridCol w="824946"/>
              </a:tblGrid>
              <a:tr h="89605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QEP White Paper Evaluation </a:t>
                      </a:r>
                      <a:r>
                        <a:rPr lang="en-US" sz="2400" u="none" strike="noStrike" dirty="0" smtClean="0">
                          <a:effectLst/>
                        </a:rPr>
                        <a:t>Rubric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Evaluative Criteria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BLINK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LEAP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CETL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CIS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Potential to impact student learning or environment for learning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9.18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7.55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8.73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Student learning outcome goals are clear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8.91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7.55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7.45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Ease of measuring impact on student learning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8.73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7.09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6.27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6.36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Potential to impact student retention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9.36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6.27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Potential to impact student recruiting/marketing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8.27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6.36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7.36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Potential to impact faculty positively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9.27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Substantial literature background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7.91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8.27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9.09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Linked to Lander University Mission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8.36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7.91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8.36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8.45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Linked to Lander University assessment data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9.00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6.73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Makes clear case for the needed improvement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8.55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Creativity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7.91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7.45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7.45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8.09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Human resource availability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7.60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Projected return on investment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7.36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6.64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Total Score Average (130)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111.75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100.05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99.69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96.21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Average Score (10)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8.60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7.70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7.67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7.40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Ranking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22506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Rectangle 2"/>
          <p:cNvSpPr>
            <a:spLocks noGrp="1"/>
          </p:cNvSpPr>
          <p:nvPr>
            <p:ph type="ctrTitle" idx="4294967295"/>
          </p:nvPr>
        </p:nvSpPr>
        <p:spPr bwMode="auto">
          <a:xfrm>
            <a:off x="2590800" y="1752600"/>
            <a:ext cx="6096000" cy="3505200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SACSCOC  Process</a:t>
            </a:r>
            <a:b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</a:br>
            <a: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Next Steps</a:t>
            </a:r>
          </a:p>
        </p:txBody>
      </p:sp>
      <p:pic>
        <p:nvPicPr>
          <p:cNvPr id="15" name="Picture 14" descr="logo_and_workmark_15deg_tan.gif"/>
          <p:cNvPicPr>
            <a:picLocks noChangeAspect="1"/>
          </p:cNvPicPr>
          <p:nvPr/>
        </p:nvPicPr>
        <p:blipFill>
          <a:blip r:embed="rId2" cstate="print"/>
          <a:srcRect r="81203"/>
          <a:stretch>
            <a:fillRect/>
          </a:stretch>
        </p:blipFill>
        <p:spPr>
          <a:xfrm>
            <a:off x="228600" y="152400"/>
            <a:ext cx="1717675" cy="1719263"/>
          </a:xfrm>
          <a:prstGeom prst="rect">
            <a:avLst/>
          </a:prstGeom>
          <a:effectLst>
            <a:outerShdw blurRad="25400" dist="12700" dir="7200000" algn="tl" rotWithShape="0">
              <a:prstClr val="black">
                <a:alpha val="37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248554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Rectangle 2"/>
          <p:cNvSpPr>
            <a:spLocks noGrp="1"/>
          </p:cNvSpPr>
          <p:nvPr>
            <p:ph type="ctrTitle" idx="4294967295"/>
          </p:nvPr>
        </p:nvSpPr>
        <p:spPr bwMode="auto">
          <a:xfrm>
            <a:off x="2590800" y="1752600"/>
            <a:ext cx="6096000" cy="2590799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www.lander.edu/qep</a:t>
            </a:r>
            <a:endParaRPr lang="en-US" sz="48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itchFamily="34" charset="0"/>
            </a:endParaRPr>
          </a:p>
        </p:txBody>
      </p:sp>
      <p:pic>
        <p:nvPicPr>
          <p:cNvPr id="15" name="Picture 14" descr="logo_and_workmark_15deg_tan.gif"/>
          <p:cNvPicPr>
            <a:picLocks noChangeAspect="1"/>
          </p:cNvPicPr>
          <p:nvPr/>
        </p:nvPicPr>
        <p:blipFill>
          <a:blip r:embed="rId2" cstate="print"/>
          <a:srcRect r="81203"/>
          <a:stretch>
            <a:fillRect/>
          </a:stretch>
        </p:blipFill>
        <p:spPr>
          <a:xfrm>
            <a:off x="228600" y="152400"/>
            <a:ext cx="1717675" cy="1719263"/>
          </a:xfrm>
          <a:prstGeom prst="rect">
            <a:avLst/>
          </a:prstGeom>
          <a:effectLst>
            <a:outerShdw blurRad="25400" dist="12700" dir="7200000" algn="tl" rotWithShape="0">
              <a:prstClr val="black">
                <a:alpha val="37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643491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Rectangle 2"/>
          <p:cNvSpPr>
            <a:spLocks noGrp="1"/>
          </p:cNvSpPr>
          <p:nvPr>
            <p:ph type="ctrTitle" idx="4294967295"/>
          </p:nvPr>
        </p:nvSpPr>
        <p:spPr bwMode="auto">
          <a:xfrm>
            <a:off x="2590800" y="1752600"/>
            <a:ext cx="6096000" cy="3505200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sz="6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Discussion</a:t>
            </a:r>
          </a:p>
        </p:txBody>
      </p:sp>
      <p:pic>
        <p:nvPicPr>
          <p:cNvPr id="15" name="Picture 14" descr="logo_and_workmark_15deg_tan.gif"/>
          <p:cNvPicPr>
            <a:picLocks noChangeAspect="1"/>
          </p:cNvPicPr>
          <p:nvPr/>
        </p:nvPicPr>
        <p:blipFill>
          <a:blip r:embed="rId2" cstate="print"/>
          <a:srcRect r="81203"/>
          <a:stretch>
            <a:fillRect/>
          </a:stretch>
        </p:blipFill>
        <p:spPr>
          <a:xfrm>
            <a:off x="228600" y="152400"/>
            <a:ext cx="1717675" cy="1719263"/>
          </a:xfrm>
          <a:prstGeom prst="rect">
            <a:avLst/>
          </a:prstGeom>
          <a:effectLst>
            <a:outerShdw blurRad="25400" dist="12700" dir="7200000" algn="tl" rotWithShape="0">
              <a:prstClr val="black">
                <a:alpha val="37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377422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Rectangle 2"/>
          <p:cNvSpPr>
            <a:spLocks noGrp="1"/>
          </p:cNvSpPr>
          <p:nvPr>
            <p:ph type="ctrTitle" idx="4294967295"/>
          </p:nvPr>
        </p:nvSpPr>
        <p:spPr bwMode="auto">
          <a:xfrm>
            <a:off x="2628900" y="152400"/>
            <a:ext cx="6096000" cy="1143001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SACSCOC</a:t>
            </a:r>
            <a:b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</a:b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Standards</a:t>
            </a:r>
          </a:p>
        </p:txBody>
      </p:sp>
      <p:sp>
        <p:nvSpPr>
          <p:cNvPr id="62470" name="Rectangle 3"/>
          <p:cNvSpPr>
            <a:spLocks noGrp="1"/>
          </p:cNvSpPr>
          <p:nvPr>
            <p:ph type="subTitle" idx="4294967295"/>
          </p:nvPr>
        </p:nvSpPr>
        <p:spPr>
          <a:xfrm>
            <a:off x="2514600" y="1524000"/>
            <a:ext cx="6324600" cy="4876800"/>
          </a:xfrm>
        </p:spPr>
        <p:txBody>
          <a:bodyPr/>
          <a:lstStyle/>
          <a:p>
            <a:pPr marL="82550" indent="0" eaLnBrk="1" hangingPunct="1">
              <a:buNone/>
            </a:pPr>
            <a:r>
              <a:rPr lang="en-US" sz="2000" dirty="0" smtClean="0">
                <a:latin typeface="Gill Sans MT" pitchFamily="34" charset="0"/>
              </a:rPr>
              <a:t>The </a:t>
            </a:r>
            <a:r>
              <a:rPr lang="en-US" sz="2000" dirty="0">
                <a:latin typeface="Gill Sans MT" pitchFamily="34" charset="0"/>
              </a:rPr>
              <a:t>institution has developed an acceptable Quality </a:t>
            </a:r>
            <a:r>
              <a:rPr lang="en-US" sz="2000" dirty="0" smtClean="0">
                <a:latin typeface="Gill Sans MT" pitchFamily="34" charset="0"/>
              </a:rPr>
              <a:t>Enhancement Plan </a:t>
            </a:r>
            <a:r>
              <a:rPr lang="en-US" sz="2000" dirty="0">
                <a:latin typeface="Gill Sans MT" pitchFamily="34" charset="0"/>
              </a:rPr>
              <a:t>(QEP) </a:t>
            </a:r>
            <a:r>
              <a:rPr lang="en-US" sz="2000" dirty="0" smtClean="0">
                <a:latin typeface="Gill Sans MT" pitchFamily="34" charset="0"/>
              </a:rPr>
              <a:t>that:</a:t>
            </a:r>
          </a:p>
          <a:p>
            <a:pPr marL="82550" indent="0" eaLnBrk="1" hangingPunct="1">
              <a:buNone/>
            </a:pPr>
            <a:r>
              <a:rPr lang="en-US" sz="2000" dirty="0" smtClean="0">
                <a:latin typeface="Gill Sans MT" pitchFamily="34" charset="0"/>
              </a:rPr>
              <a:t>(1) includes </a:t>
            </a:r>
            <a:r>
              <a:rPr lang="en-US" sz="2000" dirty="0">
                <a:latin typeface="Gill Sans MT" pitchFamily="34" charset="0"/>
              </a:rPr>
              <a:t>an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institutional process </a:t>
            </a:r>
            <a:r>
              <a:rPr lang="en-US" sz="2000" dirty="0">
                <a:latin typeface="Gill Sans MT" pitchFamily="34" charset="0"/>
              </a:rPr>
              <a:t>for identifying </a:t>
            </a:r>
            <a:r>
              <a:rPr lang="en-US" sz="2000" dirty="0" smtClean="0">
                <a:latin typeface="Gill Sans MT" pitchFamily="34" charset="0"/>
              </a:rPr>
              <a:t>key issues </a:t>
            </a:r>
            <a:r>
              <a:rPr lang="en-US" sz="2000" dirty="0">
                <a:latin typeface="Gill Sans MT" pitchFamily="34" charset="0"/>
              </a:rPr>
              <a:t>emerging from institutional </a:t>
            </a:r>
            <a:r>
              <a:rPr lang="en-US" sz="2000" dirty="0" smtClean="0">
                <a:latin typeface="Gill Sans MT" pitchFamily="34" charset="0"/>
              </a:rPr>
              <a:t>assessment;</a:t>
            </a:r>
          </a:p>
          <a:p>
            <a:pPr marL="82550" indent="0" eaLnBrk="1" hangingPunct="1">
              <a:buNone/>
            </a:pPr>
            <a:r>
              <a:rPr lang="en-US" sz="2000" dirty="0" smtClean="0">
                <a:latin typeface="Gill Sans MT" pitchFamily="34" charset="0"/>
              </a:rPr>
              <a:t>(2) focuses </a:t>
            </a:r>
            <a:r>
              <a:rPr lang="en-US" sz="2000" dirty="0">
                <a:latin typeface="Gill Sans MT" pitchFamily="34" charset="0"/>
              </a:rPr>
              <a:t>on 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learning outcomes </a:t>
            </a:r>
            <a:r>
              <a:rPr lang="en-US" sz="2000" dirty="0">
                <a:latin typeface="Gill Sans MT" pitchFamily="34" charset="0"/>
              </a:rPr>
              <a:t>and/or the environment supporting student </a:t>
            </a:r>
            <a:r>
              <a:rPr lang="en-US" sz="2000" dirty="0" smtClean="0">
                <a:latin typeface="Gill Sans MT" pitchFamily="34" charset="0"/>
              </a:rPr>
              <a:t>learning and </a:t>
            </a:r>
            <a:r>
              <a:rPr lang="en-US" sz="2000" dirty="0">
                <a:latin typeface="Gill Sans MT" pitchFamily="34" charset="0"/>
              </a:rPr>
              <a:t>accomplishing the mission of the </a:t>
            </a:r>
            <a:r>
              <a:rPr lang="en-US" sz="2000" dirty="0" smtClean="0">
                <a:latin typeface="Gill Sans MT" pitchFamily="34" charset="0"/>
              </a:rPr>
              <a:t>institution</a:t>
            </a:r>
            <a:r>
              <a:rPr lang="en-US" sz="2000" dirty="0">
                <a:latin typeface="Gill Sans MT" pitchFamily="34" charset="0"/>
              </a:rPr>
              <a:t>;</a:t>
            </a:r>
            <a:endParaRPr lang="en-US" sz="2000" dirty="0" smtClean="0">
              <a:latin typeface="Gill Sans MT" pitchFamily="34" charset="0"/>
            </a:endParaRPr>
          </a:p>
          <a:p>
            <a:pPr marL="82550" indent="0" eaLnBrk="1" hangingPunct="1">
              <a:buNone/>
            </a:pPr>
            <a:r>
              <a:rPr lang="en-US" sz="2000" dirty="0" smtClean="0">
                <a:latin typeface="Gill Sans MT" pitchFamily="34" charset="0"/>
              </a:rPr>
              <a:t>(3) d</a:t>
            </a:r>
            <a:r>
              <a:rPr lang="en-US" sz="2000" dirty="0" smtClean="0">
                <a:solidFill>
                  <a:prstClr val="black"/>
                </a:solidFill>
                <a:latin typeface="Gill Sans MT" pitchFamily="34" charset="0"/>
              </a:rPr>
              <a:t>emonstrates </a:t>
            </a:r>
            <a:r>
              <a:rPr lang="en-US" sz="2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institutional capability </a:t>
            </a:r>
            <a:r>
              <a:rPr lang="en-US" sz="2000" dirty="0">
                <a:solidFill>
                  <a:prstClr val="black"/>
                </a:solidFill>
                <a:latin typeface="Gill Sans MT" pitchFamily="34" charset="0"/>
              </a:rPr>
              <a:t>for the initiation, implementation, and completion of the QEP; </a:t>
            </a:r>
            <a:endParaRPr lang="en-US" sz="2000" dirty="0" smtClean="0">
              <a:solidFill>
                <a:prstClr val="black"/>
              </a:solidFill>
              <a:latin typeface="Gill Sans MT" pitchFamily="34" charset="0"/>
            </a:endParaRPr>
          </a:p>
          <a:p>
            <a:pPr marL="82550" indent="0" eaLnBrk="1" hangingPunct="1">
              <a:buNone/>
            </a:pPr>
            <a:r>
              <a:rPr lang="en-US" sz="2000" dirty="0" smtClean="0">
                <a:solidFill>
                  <a:prstClr val="black"/>
                </a:solidFill>
                <a:latin typeface="Gill Sans MT" pitchFamily="34" charset="0"/>
              </a:rPr>
              <a:t>(4) </a:t>
            </a:r>
            <a:r>
              <a:rPr lang="en-US" sz="2000" dirty="0">
                <a:solidFill>
                  <a:prstClr val="black"/>
                </a:solidFill>
                <a:latin typeface="Gill Sans MT" pitchFamily="34" charset="0"/>
              </a:rPr>
              <a:t>includes </a:t>
            </a:r>
            <a:r>
              <a:rPr lang="en-US" sz="2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broad-based involvement of institutional constituencies</a:t>
            </a:r>
            <a:r>
              <a:rPr lang="en-US" sz="2000" dirty="0">
                <a:solidFill>
                  <a:prstClr val="black"/>
                </a:solidFill>
                <a:latin typeface="Gill Sans MT" pitchFamily="34" charset="0"/>
              </a:rPr>
              <a:t> in the development and proposed implementation of the QEP; and </a:t>
            </a:r>
            <a:endParaRPr lang="en-US" sz="2000" dirty="0" smtClean="0">
              <a:solidFill>
                <a:prstClr val="black"/>
              </a:solidFill>
              <a:latin typeface="Gill Sans MT" pitchFamily="34" charset="0"/>
            </a:endParaRPr>
          </a:p>
          <a:p>
            <a:pPr marL="82550" indent="0" eaLnBrk="1" hangingPunct="1">
              <a:buNone/>
            </a:pPr>
            <a:r>
              <a:rPr lang="en-US" sz="2000" dirty="0" smtClean="0">
                <a:solidFill>
                  <a:prstClr val="black"/>
                </a:solidFill>
                <a:latin typeface="Gill Sans MT" pitchFamily="34" charset="0"/>
              </a:rPr>
              <a:t>(5) </a:t>
            </a:r>
            <a:r>
              <a:rPr lang="en-US" sz="2000" dirty="0">
                <a:solidFill>
                  <a:prstClr val="black"/>
                </a:solidFill>
                <a:latin typeface="Gill Sans MT" pitchFamily="34" charset="0"/>
              </a:rPr>
              <a:t>identifies </a:t>
            </a:r>
            <a:r>
              <a:rPr lang="en-US" sz="2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goals and a plan </a:t>
            </a:r>
            <a:r>
              <a:rPr lang="en-US" sz="2000" dirty="0">
                <a:solidFill>
                  <a:prstClr val="black"/>
                </a:solidFill>
                <a:latin typeface="Gill Sans MT" pitchFamily="34" charset="0"/>
              </a:rPr>
              <a:t>to assess their achievement. </a:t>
            </a:r>
            <a:endParaRPr lang="en-US" sz="2000" i="1" dirty="0" smtClean="0">
              <a:latin typeface="Gill Sans MT" pitchFamily="34" charset="0"/>
            </a:endParaRPr>
          </a:p>
        </p:txBody>
      </p:sp>
      <p:pic>
        <p:nvPicPr>
          <p:cNvPr id="15" name="Picture 14" descr="logo_and_workmark_15deg_tan.gif"/>
          <p:cNvPicPr>
            <a:picLocks noChangeAspect="1"/>
          </p:cNvPicPr>
          <p:nvPr/>
        </p:nvPicPr>
        <p:blipFill>
          <a:blip r:embed="rId2" cstate="print"/>
          <a:srcRect r="81203"/>
          <a:stretch>
            <a:fillRect/>
          </a:stretch>
        </p:blipFill>
        <p:spPr>
          <a:xfrm>
            <a:off x="228600" y="152400"/>
            <a:ext cx="1717675" cy="1719263"/>
          </a:xfrm>
          <a:prstGeom prst="rect">
            <a:avLst/>
          </a:prstGeom>
          <a:effectLst>
            <a:outerShdw blurRad="25400" dist="12700" dir="7200000" algn="tl" rotWithShape="0">
              <a:prstClr val="black">
                <a:alpha val="37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921215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Rectangle 2"/>
          <p:cNvSpPr>
            <a:spLocks noGrp="1"/>
          </p:cNvSpPr>
          <p:nvPr>
            <p:ph type="ctrTitle" idx="4294967295"/>
          </p:nvPr>
        </p:nvSpPr>
        <p:spPr bwMode="auto">
          <a:xfrm>
            <a:off x="2667000" y="1"/>
            <a:ext cx="6096000" cy="838200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QEP Committee</a:t>
            </a:r>
          </a:p>
        </p:txBody>
      </p:sp>
      <p:sp>
        <p:nvSpPr>
          <p:cNvPr id="62470" name="Rectangle 3"/>
          <p:cNvSpPr>
            <a:spLocks noGrp="1"/>
          </p:cNvSpPr>
          <p:nvPr>
            <p:ph type="subTitle" idx="4294967295"/>
          </p:nvPr>
        </p:nvSpPr>
        <p:spPr>
          <a:xfrm>
            <a:off x="2667000" y="990601"/>
            <a:ext cx="6172200" cy="5867399"/>
          </a:xfrm>
        </p:spPr>
        <p:txBody>
          <a:bodyPr/>
          <a:lstStyle/>
          <a:p>
            <a:pPr marL="82550" indent="0" eaLnBrk="1" hangingPunct="1">
              <a:buNone/>
            </a:pPr>
            <a:r>
              <a:rPr lang="en-US" sz="1600" dirty="0" smtClean="0">
                <a:latin typeface="Gill Sans MT" pitchFamily="34" charset="0"/>
              </a:rPr>
              <a:t>Jim Colbert, Chair		Academic Affairs</a:t>
            </a:r>
          </a:p>
          <a:p>
            <a:pPr marL="82550" indent="0" eaLnBrk="1" hangingPunct="1">
              <a:buNone/>
            </a:pPr>
            <a:r>
              <a:rPr lang="en-US" sz="1600" dirty="0" smtClean="0">
                <a:latin typeface="Gill Sans MT" pitchFamily="34" charset="0"/>
              </a:rPr>
              <a:t>John Moore		Arts &amp; Humanities</a:t>
            </a:r>
          </a:p>
          <a:p>
            <a:pPr marL="82550" indent="0" eaLnBrk="1" hangingPunct="1">
              <a:buNone/>
            </a:pPr>
            <a:r>
              <a:rPr lang="en-US" sz="1600" dirty="0" smtClean="0">
                <a:latin typeface="Gill Sans MT" pitchFamily="34" charset="0"/>
              </a:rPr>
              <a:t>Mike </a:t>
            </a:r>
            <a:r>
              <a:rPr lang="en-US" sz="1600" dirty="0" err="1" smtClean="0">
                <a:latin typeface="Gill Sans MT" pitchFamily="34" charset="0"/>
              </a:rPr>
              <a:t>Shurden</a:t>
            </a:r>
            <a:r>
              <a:rPr lang="en-US" sz="1600" dirty="0" smtClean="0">
                <a:latin typeface="Gill Sans MT" pitchFamily="34" charset="0"/>
              </a:rPr>
              <a:t>		Business &amp; Public Affairs</a:t>
            </a:r>
          </a:p>
          <a:p>
            <a:pPr marL="82550" indent="0" eaLnBrk="1" hangingPunct="1">
              <a:buNone/>
            </a:pPr>
            <a:r>
              <a:rPr lang="en-US" sz="1600" dirty="0" smtClean="0">
                <a:latin typeface="Gill Sans MT" pitchFamily="34" charset="0"/>
              </a:rPr>
              <a:t>Leland Nielsen		Education</a:t>
            </a:r>
          </a:p>
          <a:p>
            <a:pPr marL="82550" indent="0" eaLnBrk="1" hangingPunct="1">
              <a:buNone/>
            </a:pPr>
            <a:r>
              <a:rPr lang="en-US" sz="1600" dirty="0" smtClean="0">
                <a:latin typeface="Gill Sans MT" pitchFamily="34" charset="0"/>
              </a:rPr>
              <a:t>Jason Lee			Science &amp; Mathematics</a:t>
            </a:r>
          </a:p>
          <a:p>
            <a:pPr marL="82550" indent="0" eaLnBrk="1" hangingPunct="1">
              <a:buNone/>
            </a:pPr>
            <a:r>
              <a:rPr lang="en-US" sz="1600" dirty="0" smtClean="0">
                <a:latin typeface="Gill Sans MT" pitchFamily="34" charset="0"/>
              </a:rPr>
              <a:t>Lisa </a:t>
            </a:r>
            <a:r>
              <a:rPr lang="en-US" sz="1600" dirty="0" err="1" smtClean="0">
                <a:latin typeface="Gill Sans MT" pitchFamily="34" charset="0"/>
              </a:rPr>
              <a:t>Wiecki</a:t>
            </a:r>
            <a:r>
              <a:rPr lang="en-US" sz="1600" dirty="0" smtClean="0">
                <a:latin typeface="Gill Sans MT" pitchFamily="34" charset="0"/>
              </a:rPr>
              <a:t>		Library</a:t>
            </a:r>
          </a:p>
          <a:p>
            <a:pPr marL="82550" indent="0" eaLnBrk="1" hangingPunct="1">
              <a:buNone/>
            </a:pPr>
            <a:r>
              <a:rPr lang="en-US" sz="1600" dirty="0">
                <a:latin typeface="Gill Sans MT" pitchFamily="34" charset="0"/>
              </a:rPr>
              <a:t>Vivian Gaylord		Enrollment Management</a:t>
            </a:r>
          </a:p>
          <a:p>
            <a:pPr marL="82550" indent="0" eaLnBrk="1" hangingPunct="1">
              <a:buNone/>
            </a:pPr>
            <a:r>
              <a:rPr lang="en-US" sz="1600" dirty="0" smtClean="0">
                <a:latin typeface="Gill Sans MT" pitchFamily="34" charset="0"/>
              </a:rPr>
              <a:t>Kim Shannon		Student Affairs</a:t>
            </a:r>
          </a:p>
          <a:p>
            <a:pPr marL="82550" indent="0" eaLnBrk="1" hangingPunct="1">
              <a:buNone/>
            </a:pPr>
            <a:r>
              <a:rPr lang="en-US" sz="1600" dirty="0" smtClean="0">
                <a:latin typeface="Gill Sans MT" pitchFamily="34" charset="0"/>
              </a:rPr>
              <a:t>Joe Franks</a:t>
            </a:r>
            <a:r>
              <a:rPr lang="en-US" sz="1600" dirty="0">
                <a:latin typeface="Gill Sans MT" pitchFamily="34" charset="0"/>
              </a:rPr>
              <a:t> </a:t>
            </a:r>
            <a:r>
              <a:rPr lang="en-US" sz="1600" dirty="0" smtClean="0">
                <a:latin typeface="Gill Sans MT" pitchFamily="34" charset="0"/>
              </a:rPr>
              <a:t>		Student </a:t>
            </a:r>
            <a:r>
              <a:rPr lang="en-US" sz="1600" dirty="0">
                <a:latin typeface="Gill Sans MT" pitchFamily="34" charset="0"/>
              </a:rPr>
              <a:t>Affairs</a:t>
            </a:r>
          </a:p>
          <a:p>
            <a:pPr marL="82550" indent="0" eaLnBrk="1" hangingPunct="1">
              <a:buNone/>
            </a:pPr>
            <a:r>
              <a:rPr lang="en-US" sz="1600" dirty="0">
                <a:latin typeface="Gill Sans MT" pitchFamily="34" charset="0"/>
              </a:rPr>
              <a:t>Tracy Clifton </a:t>
            </a:r>
            <a:r>
              <a:rPr lang="en-US" sz="1600" dirty="0" smtClean="0">
                <a:latin typeface="Gill Sans MT" pitchFamily="34" charset="0"/>
              </a:rPr>
              <a:t>		Student </a:t>
            </a:r>
            <a:r>
              <a:rPr lang="en-US" sz="1600" dirty="0">
                <a:latin typeface="Gill Sans MT" pitchFamily="34" charset="0"/>
              </a:rPr>
              <a:t>Affairs</a:t>
            </a:r>
            <a:endParaRPr lang="en-US" sz="1600" dirty="0" smtClean="0">
              <a:latin typeface="Gill Sans MT" pitchFamily="34" charset="0"/>
            </a:endParaRPr>
          </a:p>
          <a:p>
            <a:pPr marL="82550" indent="0" eaLnBrk="1" hangingPunct="1">
              <a:buNone/>
            </a:pPr>
            <a:r>
              <a:rPr lang="en-US" sz="1600" dirty="0" smtClean="0">
                <a:latin typeface="Gill Sans MT" pitchFamily="34" charset="0"/>
              </a:rPr>
              <a:t>Beth Taylor		Community Representative</a:t>
            </a:r>
          </a:p>
          <a:p>
            <a:pPr marL="82550" indent="0" eaLnBrk="1" hangingPunct="1">
              <a:buNone/>
            </a:pPr>
            <a:r>
              <a:rPr lang="en-US" sz="1600" dirty="0" smtClean="0">
                <a:latin typeface="Gill Sans MT" pitchFamily="34" charset="0"/>
              </a:rPr>
              <a:t>Angelle </a:t>
            </a:r>
            <a:r>
              <a:rPr lang="en-US" sz="1600" dirty="0" err="1" smtClean="0">
                <a:latin typeface="Gill Sans MT" pitchFamily="34" charset="0"/>
              </a:rPr>
              <a:t>Laborde</a:t>
            </a:r>
            <a:r>
              <a:rPr lang="en-US" sz="1600" dirty="0" smtClean="0">
                <a:latin typeface="Gill Sans MT" pitchFamily="34" charset="0"/>
              </a:rPr>
              <a:t>		Community Representative</a:t>
            </a:r>
          </a:p>
          <a:p>
            <a:pPr marL="82550" indent="0" eaLnBrk="1" hangingPunct="1">
              <a:buNone/>
            </a:pPr>
            <a:r>
              <a:rPr lang="en-US" sz="1600" dirty="0" smtClean="0">
                <a:latin typeface="Gill Sans MT" pitchFamily="34" charset="0"/>
              </a:rPr>
              <a:t>Heather Simmons Jones	Community </a:t>
            </a:r>
            <a:r>
              <a:rPr lang="en-US" sz="1600" dirty="0">
                <a:latin typeface="Gill Sans MT" pitchFamily="34" charset="0"/>
              </a:rPr>
              <a:t>Representative</a:t>
            </a:r>
          </a:p>
          <a:p>
            <a:pPr marL="82550" indent="0" eaLnBrk="1" hangingPunct="1">
              <a:buNone/>
            </a:pPr>
            <a:r>
              <a:rPr lang="en-US" sz="1600" dirty="0" smtClean="0">
                <a:latin typeface="Gill Sans MT" pitchFamily="34" charset="0"/>
              </a:rPr>
              <a:t>Kelly </a:t>
            </a:r>
            <a:r>
              <a:rPr lang="en-US" sz="1600" dirty="0" err="1" smtClean="0">
                <a:latin typeface="Gill Sans MT" pitchFamily="34" charset="0"/>
              </a:rPr>
              <a:t>McWorter</a:t>
            </a:r>
            <a:r>
              <a:rPr lang="en-US" sz="1600" dirty="0">
                <a:latin typeface="Gill Sans MT" pitchFamily="34" charset="0"/>
              </a:rPr>
              <a:t>		</a:t>
            </a:r>
            <a:r>
              <a:rPr lang="en-US" sz="1600" dirty="0" smtClean="0">
                <a:latin typeface="Gill Sans MT" pitchFamily="34" charset="0"/>
              </a:rPr>
              <a:t>Community </a:t>
            </a:r>
            <a:r>
              <a:rPr lang="en-US" sz="1600" dirty="0">
                <a:latin typeface="Gill Sans MT" pitchFamily="34" charset="0"/>
              </a:rPr>
              <a:t>Representative</a:t>
            </a:r>
            <a:endParaRPr lang="en-US" sz="1600" dirty="0" smtClean="0">
              <a:latin typeface="Gill Sans MT" pitchFamily="34" charset="0"/>
            </a:endParaRPr>
          </a:p>
          <a:p>
            <a:pPr marL="82550" indent="0" eaLnBrk="1" hangingPunct="1">
              <a:buNone/>
            </a:pPr>
            <a:r>
              <a:rPr lang="en-US" sz="1600" dirty="0" smtClean="0">
                <a:latin typeface="Gill Sans MT" pitchFamily="34" charset="0"/>
              </a:rPr>
              <a:t>Tyler Griffin		Student Representative</a:t>
            </a:r>
          </a:p>
          <a:p>
            <a:pPr marL="82550" indent="0" eaLnBrk="1" hangingPunct="1">
              <a:buNone/>
            </a:pPr>
            <a:r>
              <a:rPr lang="en-US" sz="1600" dirty="0" smtClean="0">
                <a:latin typeface="Gill Sans MT" pitchFamily="34" charset="0"/>
              </a:rPr>
              <a:t>Catherine Sayre</a:t>
            </a:r>
            <a:r>
              <a:rPr lang="en-US" sz="1600" dirty="0">
                <a:latin typeface="Gill Sans MT" pitchFamily="34" charset="0"/>
              </a:rPr>
              <a:t> </a:t>
            </a:r>
            <a:r>
              <a:rPr lang="en-US" sz="1600" dirty="0" smtClean="0">
                <a:latin typeface="Gill Sans MT" pitchFamily="34" charset="0"/>
              </a:rPr>
              <a:t>		Student </a:t>
            </a:r>
            <a:r>
              <a:rPr lang="en-US" sz="1600" dirty="0">
                <a:latin typeface="Gill Sans MT" pitchFamily="34" charset="0"/>
              </a:rPr>
              <a:t>Representative</a:t>
            </a:r>
            <a:endParaRPr lang="en-US" sz="1600" dirty="0" smtClean="0">
              <a:latin typeface="Gill Sans MT" pitchFamily="34" charset="0"/>
            </a:endParaRPr>
          </a:p>
          <a:p>
            <a:pPr marL="82550" indent="0" eaLnBrk="1" hangingPunct="1">
              <a:buNone/>
            </a:pPr>
            <a:r>
              <a:rPr lang="en-US" sz="1600" dirty="0" smtClean="0">
                <a:latin typeface="Gill Sans MT" pitchFamily="34" charset="0"/>
              </a:rPr>
              <a:t>Kaitlin </a:t>
            </a:r>
            <a:r>
              <a:rPr lang="en-US" sz="1600" dirty="0" err="1" smtClean="0">
                <a:latin typeface="Gill Sans MT" pitchFamily="34" charset="0"/>
              </a:rPr>
              <a:t>Sherfield</a:t>
            </a:r>
            <a:r>
              <a:rPr lang="en-US" sz="1600" dirty="0" smtClean="0">
                <a:latin typeface="Gill Sans MT" pitchFamily="34" charset="0"/>
              </a:rPr>
              <a:t>		Student </a:t>
            </a:r>
            <a:r>
              <a:rPr lang="en-US" sz="1600" dirty="0">
                <a:latin typeface="Gill Sans MT" pitchFamily="34" charset="0"/>
              </a:rPr>
              <a:t>Representative</a:t>
            </a:r>
            <a:endParaRPr lang="en-US" sz="1600" dirty="0" smtClean="0">
              <a:latin typeface="Gill Sans MT" pitchFamily="34" charset="0"/>
            </a:endParaRPr>
          </a:p>
          <a:p>
            <a:pPr marL="82550" indent="0" eaLnBrk="1" hangingPunct="1">
              <a:buNone/>
            </a:pPr>
            <a:r>
              <a:rPr lang="en-US" sz="1600" dirty="0" smtClean="0">
                <a:latin typeface="Gill Sans MT" pitchFamily="34" charset="0"/>
              </a:rPr>
              <a:t>Cornisha</a:t>
            </a:r>
            <a:r>
              <a:rPr lang="en-US" sz="1600" dirty="0">
                <a:latin typeface="Gill Sans MT" pitchFamily="34" charset="0"/>
              </a:rPr>
              <a:t> Waller </a:t>
            </a:r>
            <a:r>
              <a:rPr lang="en-US" sz="1600" dirty="0" smtClean="0">
                <a:latin typeface="Gill Sans MT" pitchFamily="34" charset="0"/>
              </a:rPr>
              <a:t>		Student Representative</a:t>
            </a:r>
            <a:endParaRPr lang="en-US" sz="1800" dirty="0" smtClean="0">
              <a:latin typeface="Gill Sans MT" pitchFamily="34" charset="0"/>
            </a:endParaRPr>
          </a:p>
        </p:txBody>
      </p:sp>
      <p:pic>
        <p:nvPicPr>
          <p:cNvPr id="15" name="Picture 14" descr="logo_and_workmark_15deg_tan.gif"/>
          <p:cNvPicPr>
            <a:picLocks noChangeAspect="1"/>
          </p:cNvPicPr>
          <p:nvPr/>
        </p:nvPicPr>
        <p:blipFill>
          <a:blip r:embed="rId2" cstate="print"/>
          <a:srcRect r="81203"/>
          <a:stretch>
            <a:fillRect/>
          </a:stretch>
        </p:blipFill>
        <p:spPr>
          <a:xfrm>
            <a:off x="228600" y="152400"/>
            <a:ext cx="1717675" cy="1719263"/>
          </a:xfrm>
          <a:prstGeom prst="rect">
            <a:avLst/>
          </a:prstGeom>
          <a:effectLst>
            <a:outerShdw blurRad="25400" dist="12700" dir="7200000" algn="tl" rotWithShape="0">
              <a:prstClr val="black">
                <a:alpha val="37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464777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Rectangle 2"/>
          <p:cNvSpPr>
            <a:spLocks noGrp="1"/>
          </p:cNvSpPr>
          <p:nvPr>
            <p:ph type="ctrTitle" idx="4294967295"/>
          </p:nvPr>
        </p:nvSpPr>
        <p:spPr bwMode="auto">
          <a:xfrm>
            <a:off x="2590800" y="1752600"/>
            <a:ext cx="6096000" cy="2590799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www.lander.edu/qep</a:t>
            </a:r>
            <a:endParaRPr lang="en-US" sz="48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itchFamily="34" charset="0"/>
            </a:endParaRPr>
          </a:p>
        </p:txBody>
      </p:sp>
      <p:pic>
        <p:nvPicPr>
          <p:cNvPr id="15" name="Picture 14" descr="logo_and_workmark_15deg_tan.gif"/>
          <p:cNvPicPr>
            <a:picLocks noChangeAspect="1"/>
          </p:cNvPicPr>
          <p:nvPr/>
        </p:nvPicPr>
        <p:blipFill>
          <a:blip r:embed="rId2" cstate="print"/>
          <a:srcRect r="81203"/>
          <a:stretch>
            <a:fillRect/>
          </a:stretch>
        </p:blipFill>
        <p:spPr>
          <a:xfrm>
            <a:off x="228600" y="152400"/>
            <a:ext cx="1717675" cy="1719263"/>
          </a:xfrm>
          <a:prstGeom prst="rect">
            <a:avLst/>
          </a:prstGeom>
          <a:effectLst>
            <a:outerShdw blurRad="25400" dist="12700" dir="7200000" algn="tl" rotWithShape="0">
              <a:prstClr val="black">
                <a:alpha val="37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36567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Rectangle 2"/>
          <p:cNvSpPr>
            <a:spLocks noGrp="1"/>
          </p:cNvSpPr>
          <p:nvPr>
            <p:ph type="ctrTitle" idx="4294967295"/>
          </p:nvPr>
        </p:nvSpPr>
        <p:spPr bwMode="auto">
          <a:xfrm>
            <a:off x="2667000" y="457201"/>
            <a:ext cx="6096000" cy="685800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Lander Data</a:t>
            </a:r>
          </a:p>
        </p:txBody>
      </p:sp>
      <p:sp>
        <p:nvSpPr>
          <p:cNvPr id="62470" name="Rectangle 3"/>
          <p:cNvSpPr>
            <a:spLocks noGrp="1"/>
          </p:cNvSpPr>
          <p:nvPr>
            <p:ph type="subTitle" idx="4294967295"/>
          </p:nvPr>
        </p:nvSpPr>
        <p:spPr>
          <a:xfrm>
            <a:off x="2667000" y="1981200"/>
            <a:ext cx="6172200" cy="4419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4000" dirty="0" smtClean="0">
                <a:latin typeface="Gill Sans MT" pitchFamily="34" charset="0"/>
              </a:rPr>
              <a:t>ACT Student Opinion Survey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endParaRPr lang="en-US" sz="4000" dirty="0" smtClean="0">
              <a:latin typeface="Gill Sans MT" pitchFamily="34" charset="0"/>
            </a:endParaRP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4000" dirty="0" smtClean="0">
                <a:latin typeface="Gill Sans MT" pitchFamily="34" charset="0"/>
              </a:rPr>
              <a:t>NSSE National Survey of Student Engagement</a:t>
            </a:r>
            <a:endParaRPr lang="en-US" sz="4400" dirty="0" smtClean="0">
              <a:latin typeface="Gill Sans MT" pitchFamily="34" charset="0"/>
            </a:endParaRPr>
          </a:p>
        </p:txBody>
      </p:sp>
      <p:pic>
        <p:nvPicPr>
          <p:cNvPr id="15" name="Picture 14" descr="logo_and_workmark_15deg_tan.gif"/>
          <p:cNvPicPr>
            <a:picLocks noChangeAspect="1"/>
          </p:cNvPicPr>
          <p:nvPr/>
        </p:nvPicPr>
        <p:blipFill>
          <a:blip r:embed="rId2" cstate="print"/>
          <a:srcRect r="81203"/>
          <a:stretch>
            <a:fillRect/>
          </a:stretch>
        </p:blipFill>
        <p:spPr>
          <a:xfrm>
            <a:off x="228600" y="152400"/>
            <a:ext cx="1717675" cy="1719263"/>
          </a:xfrm>
          <a:prstGeom prst="rect">
            <a:avLst/>
          </a:prstGeom>
          <a:effectLst>
            <a:outerShdw blurRad="25400" dist="12700" dir="7200000" algn="tl" rotWithShape="0">
              <a:prstClr val="black">
                <a:alpha val="37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5512606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Rectangle 2"/>
          <p:cNvSpPr>
            <a:spLocks noGrp="1"/>
          </p:cNvSpPr>
          <p:nvPr>
            <p:ph type="ctrTitle" idx="4294967295"/>
          </p:nvPr>
        </p:nvSpPr>
        <p:spPr bwMode="auto">
          <a:xfrm>
            <a:off x="2667000" y="457201"/>
            <a:ext cx="6096000" cy="685800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Other Lander </a:t>
            </a:r>
            <a: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Data</a:t>
            </a:r>
          </a:p>
        </p:txBody>
      </p:sp>
      <p:sp>
        <p:nvSpPr>
          <p:cNvPr id="62470" name="Rectangle 3"/>
          <p:cNvSpPr>
            <a:spLocks noGrp="1"/>
          </p:cNvSpPr>
          <p:nvPr>
            <p:ph type="subTitle" idx="4294967295"/>
          </p:nvPr>
        </p:nvSpPr>
        <p:spPr>
          <a:xfrm>
            <a:off x="2667000" y="1981200"/>
            <a:ext cx="6172200" cy="4419600"/>
          </a:xfrm>
        </p:spPr>
        <p:txBody>
          <a:bodyPr/>
          <a:lstStyle/>
          <a:p>
            <a:r>
              <a:rPr lang="en-US" sz="3600" dirty="0"/>
              <a:t>The Student Affairs report of EPI data for UNI </a:t>
            </a:r>
            <a:r>
              <a:rPr lang="en-US" sz="3600" dirty="0" smtClean="0"/>
              <a:t>101</a:t>
            </a:r>
          </a:p>
          <a:p>
            <a:endParaRPr lang="en-US" sz="3600" dirty="0"/>
          </a:p>
          <a:p>
            <a:r>
              <a:rPr lang="en-US" sz="3600" dirty="0" smtClean="0"/>
              <a:t>Annual </a:t>
            </a:r>
            <a:r>
              <a:rPr lang="en-US" sz="3600" dirty="0"/>
              <a:t>Report from the Lander Enhanced Advising Program (LEAP)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endParaRPr lang="en-US" sz="4400" dirty="0" smtClean="0">
              <a:latin typeface="Gill Sans MT" pitchFamily="34" charset="0"/>
            </a:endParaRPr>
          </a:p>
        </p:txBody>
      </p:sp>
      <p:pic>
        <p:nvPicPr>
          <p:cNvPr id="15" name="Picture 14" descr="logo_and_workmark_15deg_tan.gif"/>
          <p:cNvPicPr>
            <a:picLocks noChangeAspect="1"/>
          </p:cNvPicPr>
          <p:nvPr/>
        </p:nvPicPr>
        <p:blipFill>
          <a:blip r:embed="rId2" cstate="print"/>
          <a:srcRect r="81203"/>
          <a:stretch>
            <a:fillRect/>
          </a:stretch>
        </p:blipFill>
        <p:spPr>
          <a:xfrm>
            <a:off x="228600" y="152400"/>
            <a:ext cx="1717675" cy="1719263"/>
          </a:xfrm>
          <a:prstGeom prst="rect">
            <a:avLst/>
          </a:prstGeom>
          <a:effectLst>
            <a:outerShdw blurRad="25400" dist="12700" dir="7200000" algn="tl" rotWithShape="0">
              <a:prstClr val="black">
                <a:alpha val="37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203501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Rectangle 2"/>
          <p:cNvSpPr>
            <a:spLocks noGrp="1"/>
          </p:cNvSpPr>
          <p:nvPr>
            <p:ph type="ctrTitle" idx="4294967295"/>
          </p:nvPr>
        </p:nvSpPr>
        <p:spPr bwMode="auto">
          <a:xfrm>
            <a:off x="2438400" y="37956"/>
            <a:ext cx="6705600" cy="800244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QEP Committee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Data</a:t>
            </a:r>
            <a:endParaRPr lang="en-US" sz="32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itchFamily="34" charset="0"/>
            </a:endParaRPr>
          </a:p>
        </p:txBody>
      </p:sp>
      <p:sp>
        <p:nvSpPr>
          <p:cNvPr id="62470" name="Rectangle 3"/>
          <p:cNvSpPr>
            <a:spLocks noGrp="1"/>
          </p:cNvSpPr>
          <p:nvPr>
            <p:ph type="subTitle" idx="4294967295"/>
          </p:nvPr>
        </p:nvSpPr>
        <p:spPr>
          <a:xfrm>
            <a:off x="2438400" y="984488"/>
            <a:ext cx="6553200" cy="5721111"/>
          </a:xfrm>
        </p:spPr>
        <p:txBody>
          <a:bodyPr/>
          <a:lstStyle/>
          <a:p>
            <a:r>
              <a:rPr lang="en-US" sz="2800" dirty="0" smtClean="0"/>
              <a:t>Three </a:t>
            </a:r>
            <a:r>
              <a:rPr lang="en-US" sz="2800" dirty="0"/>
              <a:t>faculty/staff town hall </a:t>
            </a:r>
            <a:r>
              <a:rPr lang="en-US" sz="2800" dirty="0" smtClean="0"/>
              <a:t>meetings</a:t>
            </a:r>
            <a:endParaRPr lang="en-US" sz="2800" dirty="0"/>
          </a:p>
          <a:p>
            <a:r>
              <a:rPr lang="en-US" sz="2800" dirty="0" smtClean="0"/>
              <a:t>Faculty/Staff/Student Survey</a:t>
            </a:r>
            <a:endParaRPr lang="en-US" sz="2800" dirty="0"/>
          </a:p>
          <a:p>
            <a:r>
              <a:rPr lang="en-US" sz="2800" dirty="0" smtClean="0"/>
              <a:t>Meetings </a:t>
            </a:r>
            <a:r>
              <a:rPr lang="en-US" sz="2800" dirty="0"/>
              <a:t>of Leadership Greenwood and the Lander University Board of </a:t>
            </a:r>
            <a:r>
              <a:rPr lang="en-US" sz="2800" dirty="0" smtClean="0"/>
              <a:t>Visitors</a:t>
            </a:r>
            <a:endParaRPr lang="en-US" sz="2800" dirty="0"/>
          </a:p>
          <a:p>
            <a:r>
              <a:rPr lang="en-US" sz="2800" dirty="0" smtClean="0"/>
              <a:t>A </a:t>
            </a:r>
            <a:r>
              <a:rPr lang="en-US" sz="2800" dirty="0"/>
              <a:t>focus </a:t>
            </a:r>
            <a:r>
              <a:rPr lang="en-US" sz="2800" dirty="0" smtClean="0"/>
              <a:t>group </a:t>
            </a:r>
            <a:r>
              <a:rPr lang="en-US" sz="2800" dirty="0"/>
              <a:t>of Lander Student Government </a:t>
            </a:r>
            <a:r>
              <a:rPr lang="en-US" sz="2800" dirty="0" smtClean="0"/>
              <a:t>Association (SGA) students</a:t>
            </a:r>
            <a:endParaRPr lang="en-US" sz="2800" dirty="0"/>
          </a:p>
          <a:p>
            <a:r>
              <a:rPr lang="en-US" sz="2800" dirty="0" smtClean="0"/>
              <a:t>Greenwood </a:t>
            </a:r>
            <a:r>
              <a:rPr lang="en-US" sz="2800" dirty="0"/>
              <a:t>District 50 Alumni Survey</a:t>
            </a:r>
          </a:p>
          <a:p>
            <a:r>
              <a:rPr lang="en-US" sz="2800" dirty="0" smtClean="0"/>
              <a:t>QEP </a:t>
            </a:r>
            <a:r>
              <a:rPr lang="en-US" sz="2800" dirty="0"/>
              <a:t>White Paper Rubric Score Totals</a:t>
            </a:r>
          </a:p>
          <a:p>
            <a:r>
              <a:rPr lang="en-US" sz="2800" dirty="0" smtClean="0"/>
              <a:t>PowerPoint </a:t>
            </a:r>
            <a:r>
              <a:rPr lang="en-US" sz="2800" dirty="0"/>
              <a:t>for Faculty Meeting on </a:t>
            </a:r>
            <a:r>
              <a:rPr lang="en-US" sz="2800" dirty="0" smtClean="0"/>
              <a:t>10/14/15</a:t>
            </a:r>
            <a:endParaRPr lang="en-US" sz="2800" dirty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sz="2000" dirty="0" smtClean="0">
              <a:latin typeface="Gill Sans MT" pitchFamily="34" charset="0"/>
            </a:endParaRPr>
          </a:p>
        </p:txBody>
      </p:sp>
      <p:pic>
        <p:nvPicPr>
          <p:cNvPr id="15" name="Picture 14" descr="logo_and_workmark_15deg_tan.gif"/>
          <p:cNvPicPr>
            <a:picLocks noChangeAspect="1"/>
          </p:cNvPicPr>
          <p:nvPr/>
        </p:nvPicPr>
        <p:blipFill>
          <a:blip r:embed="rId2" cstate="print"/>
          <a:srcRect r="81203"/>
          <a:stretch>
            <a:fillRect/>
          </a:stretch>
        </p:blipFill>
        <p:spPr>
          <a:xfrm>
            <a:off x="228600" y="152400"/>
            <a:ext cx="1717675" cy="1719263"/>
          </a:xfrm>
          <a:prstGeom prst="rect">
            <a:avLst/>
          </a:prstGeom>
          <a:effectLst>
            <a:outerShdw blurRad="25400" dist="12700" dir="7200000" algn="tl" rotWithShape="0">
              <a:prstClr val="black">
                <a:alpha val="37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921215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Rectangle 2"/>
          <p:cNvSpPr>
            <a:spLocks noGrp="1"/>
          </p:cNvSpPr>
          <p:nvPr>
            <p:ph type="ctrTitle" idx="4294967295"/>
          </p:nvPr>
        </p:nvSpPr>
        <p:spPr bwMode="auto">
          <a:xfrm>
            <a:off x="2438400" y="152400"/>
            <a:ext cx="6553200" cy="685800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Faculty/Staff/Student Survey Data</a:t>
            </a:r>
          </a:p>
        </p:txBody>
      </p:sp>
      <p:pic>
        <p:nvPicPr>
          <p:cNvPr id="15" name="Picture 14" descr="logo_and_workmark_15deg_tan.gif"/>
          <p:cNvPicPr>
            <a:picLocks noChangeAspect="1"/>
          </p:cNvPicPr>
          <p:nvPr/>
        </p:nvPicPr>
        <p:blipFill>
          <a:blip r:embed="rId2" cstate="print"/>
          <a:srcRect r="81203"/>
          <a:stretch>
            <a:fillRect/>
          </a:stretch>
        </p:blipFill>
        <p:spPr>
          <a:xfrm>
            <a:off x="228600" y="152400"/>
            <a:ext cx="1717675" cy="1719263"/>
          </a:xfrm>
          <a:prstGeom prst="rect">
            <a:avLst/>
          </a:prstGeom>
          <a:effectLst>
            <a:outerShdw blurRad="25400" dist="12700" dir="7200000" algn="tl" rotWithShape="0">
              <a:prstClr val="black">
                <a:alpha val="37000"/>
              </a:prstClr>
            </a:outerShdw>
          </a:effec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779936"/>
              </p:ext>
            </p:extLst>
          </p:nvPr>
        </p:nvGraphicFramePr>
        <p:xfrm>
          <a:off x="2409939" y="1352628"/>
          <a:ext cx="6553201" cy="55660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7551"/>
                <a:gridCol w="1896724"/>
                <a:gridCol w="1974463"/>
                <a:gridCol w="1974463"/>
              </a:tblGrid>
              <a:tr h="3189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Topics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Faculty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85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Staff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51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Students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159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</a:tr>
              <a:tr h="414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Critical Thinking/Inquiry/Analysis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57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Written and Oral Communication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36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Foundations/Skills for College Success and Lifelong Learning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66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</a:tr>
              <a:tr h="2908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Written and Oral Communication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48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Critical Thinking/Inquiry/Analysis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23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Written and Oral Communication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58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</a:tr>
              <a:tr h="414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Teamwork and Problem Solving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23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Foundations/Skills for College Success and Lifelong Learning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18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Critical Thinking/Inquiry/Analysis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58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</a:tr>
              <a:tr h="414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Civic Knowledge and Engagement – Local and Global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21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Teamwork and Problem Solving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16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Integrative and Applied Learning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</a:tr>
              <a:tr h="2908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Integrative and Applied Learning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Ethical Reasoning and Action/Leadership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14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Teamwork and Problem Solving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49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</a:tr>
              <a:tr h="3189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High Impact Practices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</a:tr>
              <a:tr h="414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Internships /Simulations /Case-Based Learning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46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FY Seminars &amp; Experiences/Orientation/Placement/ Developmental Ed/Advising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30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Internships /Simulations /Case-Based Learning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98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</a:tr>
              <a:tr h="414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"[Skill] Across the Curriculum" /Writing /IL /CT/Reading-Intensive Courses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39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Internships /Simulations /Case-Based Learning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29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FY Seminars &amp; Experiences/Orientation/Placement/ Developmental Ed/Advising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64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</a:tr>
              <a:tr h="414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Capstone Courses and Projects /Integrative Learning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32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"[Skill] Across the Curriculum" /Writing /IL /CT/Reading-Intensive Courses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22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Undergraduate Research/Faculty Mentoring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58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</a:tr>
              <a:tr h="2908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Undergraduate Research/Faculty Mentoring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29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Service-Learning and Community-Based Learning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17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Service-Learning and Community-Based Learning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54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</a:tr>
              <a:tr h="4847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FY Seminars &amp; Experiences/Orientation/Placement/ Developmental Ed/Advising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23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Capstone Courses and Projects /Integrative Learning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13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Diversity and Global Learning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36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</a:tr>
              <a:tr h="4847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6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Diversity and Global Learning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23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Collaborative Assignments and Projects/Peer Tutoring/Supplemental Instruction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12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"[Skill] Across the Curriculum" /Writing /IL /CT/Reading-Intensive Courses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34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70" marR="3757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48000" y="719643"/>
            <a:ext cx="533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February 2015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Responses 295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7506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Rectangle 2"/>
          <p:cNvSpPr>
            <a:spLocks noGrp="1"/>
          </p:cNvSpPr>
          <p:nvPr>
            <p:ph type="ctrTitle" idx="4294967295"/>
          </p:nvPr>
        </p:nvSpPr>
        <p:spPr bwMode="auto">
          <a:xfrm>
            <a:off x="2590800" y="1752600"/>
            <a:ext cx="6096000" cy="2590799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White Paper Project</a:t>
            </a:r>
          </a:p>
        </p:txBody>
      </p:sp>
      <p:pic>
        <p:nvPicPr>
          <p:cNvPr id="15" name="Picture 14" descr="logo_and_workmark_15deg_tan.gif"/>
          <p:cNvPicPr>
            <a:picLocks noChangeAspect="1"/>
          </p:cNvPicPr>
          <p:nvPr/>
        </p:nvPicPr>
        <p:blipFill>
          <a:blip r:embed="rId2" cstate="print"/>
          <a:srcRect r="81203"/>
          <a:stretch>
            <a:fillRect/>
          </a:stretch>
        </p:blipFill>
        <p:spPr>
          <a:xfrm>
            <a:off x="228600" y="152400"/>
            <a:ext cx="1717675" cy="1719263"/>
          </a:xfrm>
          <a:prstGeom prst="rect">
            <a:avLst/>
          </a:prstGeom>
          <a:effectLst>
            <a:outerShdw blurRad="25400" dist="12700" dir="7200000" algn="tl" rotWithShape="0">
              <a:prstClr val="black">
                <a:alpha val="37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188843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olst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1728</TotalTime>
  <Words>656</Words>
  <Application>Microsoft Office PowerPoint</Application>
  <PresentationFormat>On-screen Show (4:3)</PresentationFormat>
  <Paragraphs>237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Gill Sans MT</vt:lpstr>
      <vt:lpstr>Tahoma</vt:lpstr>
      <vt:lpstr>Times New Roman</vt:lpstr>
      <vt:lpstr>Verdana</vt:lpstr>
      <vt:lpstr>Wingdings</vt:lpstr>
      <vt:lpstr>Wingdings 2</vt:lpstr>
      <vt:lpstr>Solstice</vt:lpstr>
      <vt:lpstr>PowerPoint Presentation</vt:lpstr>
      <vt:lpstr>SACSCOC Standards</vt:lpstr>
      <vt:lpstr>QEP Committee</vt:lpstr>
      <vt:lpstr>www.lander.edu/qep</vt:lpstr>
      <vt:lpstr>Lander Data</vt:lpstr>
      <vt:lpstr>Other Lander Data</vt:lpstr>
      <vt:lpstr>QEP Committee Data</vt:lpstr>
      <vt:lpstr>Faculty/Staff/Student Survey Data</vt:lpstr>
      <vt:lpstr>White Paper Project</vt:lpstr>
      <vt:lpstr>QEP White Papers</vt:lpstr>
      <vt:lpstr>PowerPoint Presentation</vt:lpstr>
      <vt:lpstr>SACSCOC  Process Next Steps</vt:lpstr>
      <vt:lpstr>www.lander.edu/qep</vt:lpstr>
      <vt:lpstr>Discussion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SEDONA Orientation</dc:title>
  <dc:creator>James E. Colbert, Jr.</dc:creator>
  <cp:lastModifiedBy>James E. Colbert, Jr.</cp:lastModifiedBy>
  <cp:revision>263</cp:revision>
  <cp:lastPrinted>2015-10-13T18:56:36Z</cp:lastPrinted>
  <dcterms:created xsi:type="dcterms:W3CDTF">2006-08-16T00:00:00Z</dcterms:created>
  <dcterms:modified xsi:type="dcterms:W3CDTF">2015-10-13T18:57:18Z</dcterms:modified>
</cp:coreProperties>
</file>